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5143500" cx="9144000"/>
  <p:notesSz cx="6858000" cy="9144000"/>
  <p:embeddedFontLst>
    <p:embeddedFont>
      <p:font typeface="Bricolage Grotesque Light"/>
      <p:regular r:id="rId39"/>
      <p:bold r:id="rId40"/>
    </p:embeddedFont>
    <p:embeddedFont>
      <p:font typeface="Bricolage Grotesque SemiBold"/>
      <p:regular r:id="rId41"/>
      <p:bold r:id="rId42"/>
    </p:embeddedFont>
    <p:embeddedFont>
      <p:font typeface="Montserrat Medium"/>
      <p:regular r:id="rId43"/>
      <p:bold r:id="rId44"/>
      <p:italic r:id="rId45"/>
      <p:boldItalic r:id="rId46"/>
    </p:embeddedFont>
    <p:embeddedFont>
      <p:font typeface="Bricolage Grotesque ExtraBold"/>
      <p:bold r:id="rId47"/>
    </p:embeddedFont>
    <p:embeddedFont>
      <p:font typeface="Bricolage Grotesque"/>
      <p:regular r:id="rId48"/>
      <p:bold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">
          <p15:clr>
            <a:srgbClr val="747775"/>
          </p15:clr>
        </p15:guide>
        <p15:guide id="2" pos="324">
          <p15:clr>
            <a:srgbClr val="747775"/>
          </p15:clr>
        </p15:guide>
        <p15:guide id="3" pos="5433">
          <p15:clr>
            <a:srgbClr val="747775"/>
          </p15:clr>
        </p15:guide>
        <p15:guide id="4" orient="horz" pos="291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404D50-A0E4-478A-A20D-8D9363E7B146}">
  <a:tblStyle styleId="{6A404D50-A0E4-478A-A20D-8D9363E7B14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" orient="horz"/>
        <p:guide pos="324"/>
        <p:guide pos="5433"/>
        <p:guide pos="291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ricolageGrotesqueLight-bold.fntdata"/><Relationship Id="rId42" Type="http://schemas.openxmlformats.org/officeDocument/2006/relationships/font" Target="fonts/BricolageGrotesqueSemiBold-bold.fntdata"/><Relationship Id="rId41" Type="http://schemas.openxmlformats.org/officeDocument/2006/relationships/font" Target="fonts/BricolageGrotesqueSemiBold-regular.fntdata"/><Relationship Id="rId44" Type="http://schemas.openxmlformats.org/officeDocument/2006/relationships/font" Target="fonts/MontserratMedium-bold.fntdata"/><Relationship Id="rId43" Type="http://schemas.openxmlformats.org/officeDocument/2006/relationships/font" Target="fonts/MontserratMedium-regular.fntdata"/><Relationship Id="rId46" Type="http://schemas.openxmlformats.org/officeDocument/2006/relationships/font" Target="fonts/MontserratMedium-boldItalic.fntdata"/><Relationship Id="rId45" Type="http://schemas.openxmlformats.org/officeDocument/2006/relationships/font" Target="fonts/MontserratMedium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BricolageGrotesque-regular.fntdata"/><Relationship Id="rId47" Type="http://schemas.openxmlformats.org/officeDocument/2006/relationships/font" Target="fonts/BricolageGrotesqueExtraBold-bold.fntdata"/><Relationship Id="rId49" Type="http://schemas.openxmlformats.org/officeDocument/2006/relationships/font" Target="fonts/BricolageGrotesque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BricolageGrotesqueLight-regular.fntdata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17e88e9cc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f17e88e9cc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479a7321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5479a73218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479a7321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5479a73218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479a7321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5479a73218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479a7321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5479a73218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479a7321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5479a73218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479a7321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5479a73218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479a7321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5479a73218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479a7321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5479a73218_0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5479a73218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5479a73218_0_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479a73218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5479a73218_0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17e88e9cc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f17e88e9cc_1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479a73218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5479a73218_0_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479a73218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5479a73218_0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415df7d7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5415df7d76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35e12c17e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335e12c17e1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8350b5d5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8350b5d5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58350b5d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358350b5d5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8350b5d5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358350b5d54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58350b5d5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358350b5d54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8350b5d5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358350b5d54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58350b5d5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358350b5d54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76c1dc1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576c1dc17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f17e88e9cc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2f17e88e9cc_1_4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3e3ba93a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33e3ba93a78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479a7321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5479a73218_0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76c1dc17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576c1dc17d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479a732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5479a73218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479a7321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5479a73218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479a7321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5479a73218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479a7321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5479a73218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0.png"/><Relationship Id="rId5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37.png"/><Relationship Id="rId5" Type="http://schemas.openxmlformats.org/officeDocument/2006/relationships/image" Target="../media/image22.png"/><Relationship Id="rId6" Type="http://schemas.openxmlformats.org/officeDocument/2006/relationships/image" Target="../media/image43.png"/><Relationship Id="rId7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42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Relationship Id="rId5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8.jp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5.png"/><Relationship Id="rId8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6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2391086" y="4141671"/>
            <a:ext cx="1611808" cy="751786"/>
            <a:chOff x="2391086" y="4141671"/>
            <a:chExt cx="1611808" cy="751786"/>
          </a:xfrm>
        </p:grpSpPr>
        <p:sp>
          <p:nvSpPr>
            <p:cNvPr id="130" name="Google Shape;130;p25"/>
            <p:cNvSpPr/>
            <p:nvPr/>
          </p:nvSpPr>
          <p:spPr>
            <a:xfrm>
              <a:off x="2391086" y="4141671"/>
              <a:ext cx="1611808" cy="487472"/>
            </a:xfrm>
            <a:custGeom>
              <a:rect b="b" l="l" r="r" t="t"/>
              <a:pathLst>
                <a:path extrusionOk="0" h="249321" w="824370">
                  <a:moveTo>
                    <a:pt x="122481" y="0"/>
                  </a:moveTo>
                  <a:lnTo>
                    <a:pt x="701888" y="0"/>
                  </a:lnTo>
                  <a:cubicBezTo>
                    <a:pt x="769533" y="0"/>
                    <a:pt x="824370" y="54837"/>
                    <a:pt x="824370" y="122481"/>
                  </a:cubicBezTo>
                  <a:lnTo>
                    <a:pt x="824370" y="126840"/>
                  </a:lnTo>
                  <a:cubicBezTo>
                    <a:pt x="824370" y="159324"/>
                    <a:pt x="811465" y="190477"/>
                    <a:pt x="788496" y="213447"/>
                  </a:cubicBezTo>
                  <a:cubicBezTo>
                    <a:pt x="765526" y="236417"/>
                    <a:pt x="734372" y="249321"/>
                    <a:pt x="701888" y="249321"/>
                  </a:cubicBezTo>
                  <a:lnTo>
                    <a:pt x="122481" y="249321"/>
                  </a:lnTo>
                  <a:cubicBezTo>
                    <a:pt x="89997" y="249321"/>
                    <a:pt x="58844" y="236417"/>
                    <a:pt x="35874" y="213447"/>
                  </a:cubicBezTo>
                  <a:cubicBezTo>
                    <a:pt x="12904" y="190477"/>
                    <a:pt x="0" y="159324"/>
                    <a:pt x="0" y="126840"/>
                  </a:cubicBezTo>
                  <a:lnTo>
                    <a:pt x="0" y="122481"/>
                  </a:lnTo>
                  <a:cubicBezTo>
                    <a:pt x="0" y="89997"/>
                    <a:pt x="12904" y="58844"/>
                    <a:pt x="35874" y="35874"/>
                  </a:cubicBezTo>
                  <a:cubicBezTo>
                    <a:pt x="58844" y="12904"/>
                    <a:pt x="89997" y="0"/>
                    <a:pt x="122481" y="0"/>
                  </a:cubicBezTo>
                  <a:close/>
                </a:path>
              </a:pathLst>
            </a:custGeom>
            <a:solidFill>
              <a:srgbClr val="D92D20"/>
            </a:solidFill>
            <a:ln cap="rnd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5"/>
            <p:cNvSpPr txBox="1"/>
            <p:nvPr/>
          </p:nvSpPr>
          <p:spPr>
            <a:xfrm>
              <a:off x="2391086" y="4234787"/>
              <a:ext cx="1611808" cy="394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650" lIns="24650" spcFirstLastPara="1" rIns="24650" wrap="square" tIns="2465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5"/>
            <p:cNvSpPr txBox="1"/>
            <p:nvPr/>
          </p:nvSpPr>
          <p:spPr>
            <a:xfrm>
              <a:off x="2604645" y="4216057"/>
              <a:ext cx="11847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2200" u="none" cap="none" strike="noStrike">
                  <a:solidFill>
                    <a:srgbClr val="FFFFFF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Lesson </a:t>
              </a:r>
              <a:r>
                <a:rPr lang="en" sz="2200">
                  <a:solidFill>
                    <a:srgbClr val="FFFFFF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3</a:t>
              </a:r>
              <a:endParaRPr sz="700"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endParaRPr>
            </a:p>
          </p:txBody>
        </p:sp>
      </p:grpSp>
      <p:grpSp>
        <p:nvGrpSpPr>
          <p:cNvPr id="133" name="Google Shape;133;p25"/>
          <p:cNvGrpSpPr/>
          <p:nvPr/>
        </p:nvGrpSpPr>
        <p:grpSpPr>
          <a:xfrm>
            <a:off x="490249" y="4141675"/>
            <a:ext cx="1806548" cy="487472"/>
            <a:chOff x="490250" y="4141675"/>
            <a:chExt cx="1806548" cy="487472"/>
          </a:xfrm>
        </p:grpSpPr>
        <p:sp>
          <p:nvSpPr>
            <p:cNvPr id="134" name="Google Shape;134;p25"/>
            <p:cNvSpPr/>
            <p:nvPr/>
          </p:nvSpPr>
          <p:spPr>
            <a:xfrm>
              <a:off x="490250" y="4141675"/>
              <a:ext cx="1806548" cy="487472"/>
            </a:xfrm>
            <a:custGeom>
              <a:rect b="b" l="l" r="r" t="t"/>
              <a:pathLst>
                <a:path extrusionOk="0" h="249321" w="824268">
                  <a:moveTo>
                    <a:pt x="122496" y="0"/>
                  </a:moveTo>
                  <a:lnTo>
                    <a:pt x="701772" y="0"/>
                  </a:lnTo>
                  <a:cubicBezTo>
                    <a:pt x="734260" y="0"/>
                    <a:pt x="765417" y="12906"/>
                    <a:pt x="788390" y="35878"/>
                  </a:cubicBezTo>
                  <a:cubicBezTo>
                    <a:pt x="811362" y="58851"/>
                    <a:pt x="824268" y="90008"/>
                    <a:pt x="824268" y="122496"/>
                  </a:cubicBezTo>
                  <a:lnTo>
                    <a:pt x="824268" y="126825"/>
                  </a:lnTo>
                  <a:cubicBezTo>
                    <a:pt x="824268" y="194477"/>
                    <a:pt x="769424" y="249321"/>
                    <a:pt x="701772" y="249321"/>
                  </a:cubicBezTo>
                  <a:lnTo>
                    <a:pt x="122496" y="249321"/>
                  </a:lnTo>
                  <a:cubicBezTo>
                    <a:pt x="90008" y="249321"/>
                    <a:pt x="58851" y="236415"/>
                    <a:pt x="35878" y="213443"/>
                  </a:cubicBezTo>
                  <a:cubicBezTo>
                    <a:pt x="12906" y="190470"/>
                    <a:pt x="0" y="159313"/>
                    <a:pt x="0" y="126825"/>
                  </a:cubicBezTo>
                  <a:lnTo>
                    <a:pt x="0" y="122496"/>
                  </a:lnTo>
                  <a:cubicBezTo>
                    <a:pt x="0" y="90008"/>
                    <a:pt x="12906" y="58851"/>
                    <a:pt x="35878" y="35878"/>
                  </a:cubicBezTo>
                  <a:cubicBezTo>
                    <a:pt x="58851" y="12906"/>
                    <a:pt x="90008" y="0"/>
                    <a:pt x="122496" y="0"/>
                  </a:cubicBezTo>
                  <a:close/>
                </a:path>
              </a:pathLst>
            </a:custGeom>
            <a:solidFill>
              <a:srgbClr val="D92D20"/>
            </a:solidFill>
            <a:ln cap="rnd" cmpd="sng" w="19050">
              <a:solidFill>
                <a:srgbClr val="1111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5"/>
            <p:cNvSpPr txBox="1"/>
            <p:nvPr/>
          </p:nvSpPr>
          <p:spPr>
            <a:xfrm>
              <a:off x="490249" y="4234791"/>
              <a:ext cx="1806548" cy="394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650" lIns="24650" spcFirstLastPara="1" rIns="24650" wrap="square" tIns="2465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5"/>
            <p:cNvSpPr txBox="1"/>
            <p:nvPr/>
          </p:nvSpPr>
          <p:spPr>
            <a:xfrm>
              <a:off x="539424" y="4216061"/>
              <a:ext cx="1708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Bricolage Grotesque SemiBold"/>
                  <a:ea typeface="Bricolage Grotesque SemiBold"/>
                  <a:cs typeface="Bricolage Grotesque SemiBold"/>
                  <a:sym typeface="Bricolage Grotesque SemiBold"/>
                </a:rPr>
                <a:t>DA K6</a:t>
              </a:r>
              <a:endParaRPr sz="2200">
                <a:solidFill>
                  <a:srgbClr val="FFFFFF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endParaRPr>
            </a:p>
          </p:txBody>
        </p:sp>
      </p:grpSp>
      <p:sp>
        <p:nvSpPr>
          <p:cNvPr id="137" name="Google Shape;137;p25"/>
          <p:cNvSpPr/>
          <p:nvPr/>
        </p:nvSpPr>
        <p:spPr>
          <a:xfrm>
            <a:off x="514350" y="514350"/>
            <a:ext cx="1310733" cy="467098"/>
          </a:xfrm>
          <a:custGeom>
            <a:rect b="b" l="l" r="r" t="t"/>
            <a:pathLst>
              <a:path extrusionOk="0" h="934195" w="2621466">
                <a:moveTo>
                  <a:pt x="0" y="0"/>
                </a:moveTo>
                <a:lnTo>
                  <a:pt x="2621466" y="0"/>
                </a:lnTo>
                <a:lnTo>
                  <a:pt x="2621466" y="934195"/>
                </a:lnTo>
                <a:lnTo>
                  <a:pt x="0" y="934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25"/>
          <p:cNvSpPr txBox="1"/>
          <p:nvPr/>
        </p:nvSpPr>
        <p:spPr>
          <a:xfrm>
            <a:off x="490250" y="2012950"/>
            <a:ext cx="5589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Lesson 16 - Git &amp; DBT</a:t>
            </a:r>
            <a:endParaRPr b="1" sz="2700">
              <a:solidFill>
                <a:schemeClr val="dk1"/>
              </a:solidFill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523450" y="2957950"/>
            <a:ext cx="490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Software Engineer</a:t>
            </a:r>
            <a:endParaRPr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6557038" y="3914077"/>
            <a:ext cx="1806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Created by Huydata</a:t>
            </a:r>
            <a:endParaRPr b="1" sz="1200">
              <a:solidFill>
                <a:srgbClr val="111111"/>
              </a:solidFill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141" name="Google Shape;141;p25"/>
          <p:cNvGrpSpPr/>
          <p:nvPr/>
        </p:nvGrpSpPr>
        <p:grpSpPr>
          <a:xfrm>
            <a:off x="6290611" y="530578"/>
            <a:ext cx="2339039" cy="201614"/>
            <a:chOff x="0" y="-38100"/>
            <a:chExt cx="6237436" cy="537637"/>
          </a:xfrm>
        </p:grpSpPr>
        <p:sp>
          <p:nvSpPr>
            <p:cNvPr id="142" name="Google Shape;142;p25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3" name="Google Shape;143;p25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144" name="Google Shape;144;p25"/>
          <p:cNvSpPr txBox="1"/>
          <p:nvPr/>
        </p:nvSpPr>
        <p:spPr>
          <a:xfrm>
            <a:off x="8624146" y="4794717"/>
            <a:ext cx="316445" cy="1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4B4B4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700"/>
          </a:p>
        </p:txBody>
      </p:sp>
      <p:sp>
        <p:nvSpPr>
          <p:cNvPr id="145" name="Google Shape;145;p25"/>
          <p:cNvSpPr txBox="1"/>
          <p:nvPr/>
        </p:nvSpPr>
        <p:spPr>
          <a:xfrm>
            <a:off x="6296116" y="4154296"/>
            <a:ext cx="2328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2D20"/>
                </a:solidFill>
              </a:rPr>
              <a:t>huynt@fullstackdatascience.com</a:t>
            </a:r>
            <a:endParaRPr sz="1100">
              <a:solidFill>
                <a:srgbClr val="D92D20"/>
              </a:solidFill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3075" y="1262749"/>
            <a:ext cx="2023500" cy="202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Git and GitHub Installation Guide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49" name="Google Shape;249;p34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34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251" name="Google Shape;251;p34"/>
          <p:cNvSpPr txBox="1"/>
          <p:nvPr/>
        </p:nvSpPr>
        <p:spPr>
          <a:xfrm>
            <a:off x="457200" y="653325"/>
            <a:ext cx="70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4</a:t>
            </a:r>
            <a:r>
              <a:rPr b="1" lang="en" sz="1200">
                <a:solidFill>
                  <a:schemeClr val="dk1"/>
                </a:solidFill>
              </a:rPr>
              <a:t>. </a:t>
            </a:r>
            <a:r>
              <a:rPr b="1" lang="en" sz="1200">
                <a:solidFill>
                  <a:schemeClr val="dk1"/>
                </a:solidFill>
              </a:rPr>
              <a:t>Edit File Name</a:t>
            </a:r>
            <a:endParaRPr b="1" sz="1200"/>
          </a:p>
        </p:txBody>
      </p:sp>
      <p:sp>
        <p:nvSpPr>
          <p:cNvPr id="252" name="Google Shape;252;p34"/>
          <p:cNvSpPr/>
          <p:nvPr/>
        </p:nvSpPr>
        <p:spPr>
          <a:xfrm>
            <a:off x="4683550" y="1622450"/>
            <a:ext cx="4032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5350" y="998964"/>
            <a:ext cx="1475250" cy="1535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4" name="Google Shape;25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6750" y="998963"/>
            <a:ext cx="1558200" cy="1535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5" name="Google Shape;25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6238" y="2815302"/>
            <a:ext cx="4977818" cy="21385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56" name="Google Shape;256;p34"/>
          <p:cNvCxnSpPr/>
          <p:nvPr/>
        </p:nvCxnSpPr>
        <p:spPr>
          <a:xfrm>
            <a:off x="2932200" y="4159800"/>
            <a:ext cx="1439400" cy="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4"/>
          <p:cNvCxnSpPr/>
          <p:nvPr/>
        </p:nvCxnSpPr>
        <p:spPr>
          <a:xfrm>
            <a:off x="2932200" y="4694825"/>
            <a:ext cx="975600" cy="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4"/>
          <p:cNvSpPr txBox="1"/>
          <p:nvPr/>
        </p:nvSpPr>
        <p:spPr>
          <a:xfrm>
            <a:off x="638175" y="3699938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E06666"/>
                </a:highlight>
              </a:rPr>
              <a:t>There are 2 changes:</a:t>
            </a:r>
            <a:endParaRPr>
              <a:highlight>
                <a:srgbClr val="E06666"/>
              </a:highlight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Git and GitHub Installation Guide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64" name="Google Shape;264;p35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35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266" name="Google Shape;266;p35"/>
          <p:cNvSpPr txBox="1"/>
          <p:nvPr/>
        </p:nvSpPr>
        <p:spPr>
          <a:xfrm>
            <a:off x="457200" y="653325"/>
            <a:ext cx="70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5. Add changes to Staging Area</a:t>
            </a:r>
            <a:endParaRPr b="1" sz="1200"/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500" y="1022625"/>
            <a:ext cx="5290550" cy="1621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35"/>
          <p:cNvCxnSpPr/>
          <p:nvPr/>
        </p:nvCxnSpPr>
        <p:spPr>
          <a:xfrm>
            <a:off x="4986900" y="1434300"/>
            <a:ext cx="8517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5"/>
          <p:cNvCxnSpPr/>
          <p:nvPr/>
        </p:nvCxnSpPr>
        <p:spPr>
          <a:xfrm>
            <a:off x="4986900" y="1586700"/>
            <a:ext cx="8517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0" name="Google Shape;27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75" y="3442301"/>
            <a:ext cx="7989627" cy="10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 rot="5400000">
            <a:off x="4053175" y="2951013"/>
            <a:ext cx="4032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2" name="Google Shape;272;p35"/>
          <p:cNvCxnSpPr/>
          <p:nvPr/>
        </p:nvCxnSpPr>
        <p:spPr>
          <a:xfrm>
            <a:off x="4597000" y="3899925"/>
            <a:ext cx="3804300" cy="90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Git and GitHub Installation Guide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78" name="Google Shape;278;p36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36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280" name="Google Shape;280;p36"/>
          <p:cNvSpPr txBox="1"/>
          <p:nvPr/>
        </p:nvSpPr>
        <p:spPr>
          <a:xfrm>
            <a:off x="457200" y="653325"/>
            <a:ext cx="70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</a:t>
            </a:r>
            <a:r>
              <a:rPr b="1" lang="en" sz="1200">
                <a:solidFill>
                  <a:schemeClr val="dk1"/>
                </a:solidFill>
              </a:rPr>
              <a:t>. </a:t>
            </a:r>
            <a:r>
              <a:rPr b="1" lang="en" sz="1200">
                <a:solidFill>
                  <a:schemeClr val="dk1"/>
                </a:solidFill>
              </a:rPr>
              <a:t>Error because email is not filled in</a:t>
            </a:r>
            <a:endParaRPr b="1" sz="1200"/>
          </a:p>
        </p:txBody>
      </p:sp>
      <p:sp>
        <p:nvSpPr>
          <p:cNvPr id="281" name="Google Shape;281;p36"/>
          <p:cNvSpPr/>
          <p:nvPr/>
        </p:nvSpPr>
        <p:spPr>
          <a:xfrm rot="5400000">
            <a:off x="4053175" y="3136563"/>
            <a:ext cx="4032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575" y="1090322"/>
            <a:ext cx="6274124" cy="1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26013"/>
            <a:ext cx="8839204" cy="39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Git and GitHub Installation Guide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89" name="Google Shape;289;p37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37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291" name="Google Shape;291;p37"/>
          <p:cNvSpPr txBox="1"/>
          <p:nvPr/>
        </p:nvSpPr>
        <p:spPr>
          <a:xfrm>
            <a:off x="457200" y="653325"/>
            <a:ext cx="70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7</a:t>
            </a:r>
            <a:r>
              <a:rPr b="1" lang="en" sz="1200">
                <a:solidFill>
                  <a:schemeClr val="dk1"/>
                </a:solidFill>
              </a:rPr>
              <a:t>. Setting for Personal Access Token</a:t>
            </a:r>
            <a:endParaRPr b="1" sz="1200"/>
          </a:p>
        </p:txBody>
      </p:sp>
      <p:pic>
        <p:nvPicPr>
          <p:cNvPr id="292" name="Google Shape;2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164950"/>
            <a:ext cx="1997775" cy="337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3" name="Google Shape;293;p37"/>
          <p:cNvSpPr/>
          <p:nvPr/>
        </p:nvSpPr>
        <p:spPr>
          <a:xfrm>
            <a:off x="445200" y="4243150"/>
            <a:ext cx="1849800" cy="234900"/>
          </a:xfrm>
          <a:prstGeom prst="rect">
            <a:avLst/>
          </a:prstGeom>
          <a:noFill/>
          <a:ln cap="flat" cmpd="sng" w="9525">
            <a:solidFill>
              <a:srgbClr val="F5F5F5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2411125" y="2615213"/>
            <a:ext cx="4032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9075" y="1723750"/>
            <a:ext cx="2089800" cy="1892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6" name="Google Shape;296;p37"/>
          <p:cNvSpPr/>
          <p:nvPr/>
        </p:nvSpPr>
        <p:spPr>
          <a:xfrm>
            <a:off x="3143875" y="3319775"/>
            <a:ext cx="1997700" cy="234900"/>
          </a:xfrm>
          <a:prstGeom prst="rect">
            <a:avLst/>
          </a:prstGeom>
          <a:noFill/>
          <a:ln cap="flat" cmpd="sng" w="9525">
            <a:solidFill>
              <a:srgbClr val="F5F5F5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7"/>
          <p:cNvSpPr/>
          <p:nvPr/>
        </p:nvSpPr>
        <p:spPr>
          <a:xfrm>
            <a:off x="4953625" y="2615213"/>
            <a:ext cx="4032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9275" y="1963922"/>
            <a:ext cx="3398026" cy="1431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9" name="Google Shape;29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4700" y="3923563"/>
            <a:ext cx="1849800" cy="60848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0" name="Google Shape;300;p37"/>
          <p:cNvSpPr/>
          <p:nvPr/>
        </p:nvSpPr>
        <p:spPr>
          <a:xfrm rot="5400000">
            <a:off x="7009650" y="3553363"/>
            <a:ext cx="4032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Git and GitHub Installation Guide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06" name="Google Shape;306;p38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38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308" name="Google Shape;308;p38"/>
          <p:cNvSpPr txBox="1"/>
          <p:nvPr/>
        </p:nvSpPr>
        <p:spPr>
          <a:xfrm>
            <a:off x="457200" y="653325"/>
            <a:ext cx="70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8. Push code to github</a:t>
            </a:r>
            <a:endParaRPr b="1" sz="1200"/>
          </a:p>
        </p:txBody>
      </p:sp>
      <p:pic>
        <p:nvPicPr>
          <p:cNvPr id="309" name="Google Shape;30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1403625"/>
            <a:ext cx="7440886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8"/>
          <p:cNvSpPr txBox="1"/>
          <p:nvPr/>
        </p:nvSpPr>
        <p:spPr>
          <a:xfrm>
            <a:off x="609600" y="2005250"/>
            <a:ext cx="5299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dk1"/>
                </a:solidFill>
              </a:rPr>
              <a:t>Username:</a:t>
            </a:r>
            <a:r>
              <a:rPr lang="en" sz="2000">
                <a:solidFill>
                  <a:schemeClr val="dk1"/>
                </a:solidFill>
              </a:rPr>
              <a:t>  </a:t>
            </a:r>
            <a:r>
              <a:rPr lang="en" sz="2000">
                <a:solidFill>
                  <a:schemeClr val="dk1"/>
                </a:solidFill>
              </a:rPr>
              <a:t>User Github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dk1"/>
                </a:solidFill>
              </a:rPr>
              <a:t>Password:</a:t>
            </a:r>
            <a:r>
              <a:rPr b="1" lang="en" sz="2000">
                <a:solidFill>
                  <a:schemeClr val="dk1"/>
                </a:solidFill>
              </a:rPr>
              <a:t>  </a:t>
            </a:r>
            <a:r>
              <a:rPr lang="en" sz="2000">
                <a:solidFill>
                  <a:schemeClr val="dk1"/>
                </a:solidFill>
              </a:rPr>
              <a:t> Acces Token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9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316" name="Google Shape;316;p39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17" name="Google Shape;317;p39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p39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39"/>
          <p:cNvSpPr txBox="1"/>
          <p:nvPr/>
        </p:nvSpPr>
        <p:spPr>
          <a:xfrm>
            <a:off x="514350" y="471367"/>
            <a:ext cx="34374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GIT 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New Project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320" name="Google Shape;320;p39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sp>
        <p:nvSpPr>
          <p:cNvPr id="321" name="Google Shape;321;p39"/>
          <p:cNvSpPr txBox="1"/>
          <p:nvPr/>
        </p:nvSpPr>
        <p:spPr>
          <a:xfrm>
            <a:off x="4221350" y="2480875"/>
            <a:ext cx="48414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chemeClr val="dk1"/>
                </a:solidFill>
              </a:rPr>
              <a:t>Git</a:t>
            </a:r>
            <a:r>
              <a:rPr lang="en" sz="1600">
                <a:solidFill>
                  <a:schemeClr val="dk1"/>
                </a:solidFill>
              </a:rPr>
              <a:t> is a </a:t>
            </a:r>
            <a:r>
              <a:rPr lang="en" sz="1600">
                <a:solidFill>
                  <a:schemeClr val="dk1"/>
                </a:solidFill>
                <a:highlight>
                  <a:srgbClr val="E06666"/>
                </a:highlight>
              </a:rPr>
              <a:t>free and open source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" sz="1600">
                <a:solidFill>
                  <a:schemeClr val="dk1"/>
                </a:solidFill>
              </a:rPr>
              <a:t>distributed </a:t>
            </a:r>
            <a:r>
              <a:rPr lang="en" sz="1600">
                <a:solidFill>
                  <a:schemeClr val="dk1"/>
                </a:solidFill>
                <a:highlight>
                  <a:srgbClr val="E06666"/>
                </a:highlight>
              </a:rPr>
              <a:t>version control system</a:t>
            </a:r>
            <a:r>
              <a:rPr lang="en" sz="1600">
                <a:solidFill>
                  <a:schemeClr val="dk1"/>
                </a:solidFill>
              </a:rPr>
              <a:t>. Git can track changes in source code for developers to work together.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>
                <a:solidFill>
                  <a:schemeClr val="dk1"/>
                </a:solidFill>
              </a:rPr>
              <a:t>Github is a cloud hosting service that evolved from Git.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22" name="Google Shape;32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860" y="142025"/>
            <a:ext cx="3912997" cy="2023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Git </a:t>
            </a:r>
            <a:r>
              <a:rPr b="1" lang="en" sz="2500">
                <a:solidFill>
                  <a:schemeClr val="dk1"/>
                </a:solidFill>
              </a:rPr>
              <a:t>for New Project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40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330" name="Google Shape;330;p40"/>
          <p:cNvSpPr txBox="1"/>
          <p:nvPr/>
        </p:nvSpPr>
        <p:spPr>
          <a:xfrm>
            <a:off x="457200" y="653325"/>
            <a:ext cx="70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1</a:t>
            </a:r>
            <a:r>
              <a:rPr b="1" lang="en" sz="1200">
                <a:solidFill>
                  <a:schemeClr val="dk1"/>
                </a:solidFill>
              </a:rPr>
              <a:t>. </a:t>
            </a:r>
            <a:r>
              <a:rPr b="1" lang="en" sz="1200">
                <a:solidFill>
                  <a:schemeClr val="dk1"/>
                </a:solidFill>
              </a:rPr>
              <a:t>Init Git - New Project</a:t>
            </a:r>
            <a:endParaRPr b="1" sz="1200"/>
          </a:p>
        </p:txBody>
      </p:sp>
      <p:pic>
        <p:nvPicPr>
          <p:cNvPr id="331" name="Google Shape;33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098825"/>
            <a:ext cx="8111549" cy="2031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Git for New Project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37" name="Google Shape;337;p41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8" name="Google Shape;338;p41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339" name="Google Shape;339;p41"/>
          <p:cNvSpPr txBox="1"/>
          <p:nvPr/>
        </p:nvSpPr>
        <p:spPr>
          <a:xfrm>
            <a:off x="457200" y="653325"/>
            <a:ext cx="70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</a:t>
            </a:r>
            <a:r>
              <a:rPr b="1" lang="en" sz="1200">
                <a:solidFill>
                  <a:schemeClr val="dk1"/>
                </a:solidFill>
              </a:rPr>
              <a:t>. </a:t>
            </a:r>
            <a:r>
              <a:rPr b="1" lang="en" sz="1200">
                <a:solidFill>
                  <a:schemeClr val="dk1"/>
                </a:solidFill>
              </a:rPr>
              <a:t>Code</a:t>
            </a:r>
            <a:endParaRPr b="1" sz="1200"/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0" y="1022625"/>
            <a:ext cx="7360274" cy="128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41" name="Google Shape;341;p41"/>
          <p:cNvCxnSpPr/>
          <p:nvPr/>
        </p:nvCxnSpPr>
        <p:spPr>
          <a:xfrm flipH="1" rot="10800000">
            <a:off x="3568525" y="1945300"/>
            <a:ext cx="818400" cy="657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41"/>
          <p:cNvSpPr txBox="1"/>
          <p:nvPr/>
        </p:nvSpPr>
        <p:spPr>
          <a:xfrm>
            <a:off x="3045700" y="2526400"/>
            <a:ext cx="16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</a:rPr>
              <a:t>Untracked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2926600"/>
            <a:ext cx="7360273" cy="1912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Git for New Project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49" name="Google Shape;349;p42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p42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351" name="Google Shape;351;p42"/>
          <p:cNvSpPr txBox="1"/>
          <p:nvPr/>
        </p:nvSpPr>
        <p:spPr>
          <a:xfrm>
            <a:off x="457200" y="653325"/>
            <a:ext cx="70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</a:t>
            </a:r>
            <a:r>
              <a:rPr b="1" lang="en" sz="1200">
                <a:solidFill>
                  <a:schemeClr val="dk1"/>
                </a:solidFill>
              </a:rPr>
              <a:t>. </a:t>
            </a:r>
            <a:r>
              <a:rPr b="1" lang="en" sz="1200">
                <a:solidFill>
                  <a:schemeClr val="dk1"/>
                </a:solidFill>
              </a:rPr>
              <a:t>Track files</a:t>
            </a:r>
            <a:endParaRPr b="1" sz="1200"/>
          </a:p>
        </p:txBody>
      </p:sp>
      <p:pic>
        <p:nvPicPr>
          <p:cNvPr id="352" name="Google Shape;35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0" y="1022625"/>
            <a:ext cx="7360274" cy="128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53" name="Google Shape;353;p42"/>
          <p:cNvCxnSpPr/>
          <p:nvPr/>
        </p:nvCxnSpPr>
        <p:spPr>
          <a:xfrm flipH="1" rot="10800000">
            <a:off x="3568525" y="1945300"/>
            <a:ext cx="818400" cy="657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4" name="Google Shape;354;p42"/>
          <p:cNvSpPr txBox="1"/>
          <p:nvPr/>
        </p:nvSpPr>
        <p:spPr>
          <a:xfrm>
            <a:off x="3045700" y="2526400"/>
            <a:ext cx="16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</a:rPr>
              <a:t>Untracked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5" name="Google Shape;35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600" y="2926600"/>
            <a:ext cx="7360273" cy="1912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Git for New Project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61" name="Google Shape;361;p43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" name="Google Shape;362;p43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363" name="Google Shape;363;p43"/>
          <p:cNvSpPr txBox="1"/>
          <p:nvPr/>
        </p:nvSpPr>
        <p:spPr>
          <a:xfrm>
            <a:off x="457200" y="653325"/>
            <a:ext cx="70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3. Track files</a:t>
            </a:r>
            <a:endParaRPr b="1" sz="1200"/>
          </a:p>
        </p:txBody>
      </p:sp>
      <p:pic>
        <p:nvPicPr>
          <p:cNvPr id="364" name="Google Shape;3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600" y="1022625"/>
            <a:ext cx="5470299" cy="1857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5" name="Google Shape;365;p43"/>
          <p:cNvSpPr/>
          <p:nvPr/>
        </p:nvSpPr>
        <p:spPr>
          <a:xfrm rot="5400000">
            <a:off x="4286150" y="3065538"/>
            <a:ext cx="4032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925" y="3555126"/>
            <a:ext cx="7842925" cy="834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6"/>
          <p:cNvGrpSpPr/>
          <p:nvPr/>
        </p:nvGrpSpPr>
        <p:grpSpPr>
          <a:xfrm>
            <a:off x="0" y="0"/>
            <a:ext cx="3951735" cy="5143500"/>
            <a:chOff x="0" y="0"/>
            <a:chExt cx="2085058" cy="2713870"/>
          </a:xfrm>
        </p:grpSpPr>
        <p:sp>
          <p:nvSpPr>
            <p:cNvPr id="152" name="Google Shape;152;p26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3" name="Google Shape;153;p26"/>
            <p:cNvSpPr txBox="1"/>
            <p:nvPr/>
          </p:nvSpPr>
          <p:spPr>
            <a:xfrm>
              <a:off x="0" y="47625"/>
              <a:ext cx="2085058" cy="26662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26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26"/>
          <p:cNvSpPr txBox="1"/>
          <p:nvPr/>
        </p:nvSpPr>
        <p:spPr>
          <a:xfrm>
            <a:off x="514350" y="547567"/>
            <a:ext cx="3437400" cy="21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7000" u="none" cap="none" strike="noStrike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Learn</a:t>
            </a:r>
            <a:endParaRPr sz="700"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7000" u="none" cap="none" strike="noStrike">
                <a:solidFill>
                  <a:srgbClr val="FFFFFF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About</a:t>
            </a:r>
            <a:endParaRPr sz="700">
              <a:latin typeface="Bricolage Grotesque ExtraBold"/>
              <a:ea typeface="Bricolage Grotesque ExtraBold"/>
              <a:cs typeface="Bricolage Grotesque ExtraBold"/>
              <a:sym typeface="Bricolage Grotesque ExtraBold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5070726" y="1914500"/>
            <a:ext cx="387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Git New Project</a:t>
            </a:r>
            <a:endParaRPr sz="2000">
              <a:solidFill>
                <a:srgbClr val="11111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4399915" y="1914507"/>
            <a:ext cx="59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02/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5070725" y="824375"/>
            <a:ext cx="453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Git Installation</a:t>
            </a:r>
            <a:endParaRPr sz="2000">
              <a:solidFill>
                <a:srgbClr val="11111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4399915" y="824365"/>
            <a:ext cx="599288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01/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160" name="Google Shape;160;p26"/>
          <p:cNvGrpSpPr/>
          <p:nvPr/>
        </p:nvGrpSpPr>
        <p:grpSpPr>
          <a:xfrm>
            <a:off x="4399915" y="4427536"/>
            <a:ext cx="2339039" cy="201614"/>
            <a:chOff x="0" y="-38100"/>
            <a:chExt cx="6237436" cy="537637"/>
          </a:xfrm>
        </p:grpSpPr>
        <p:sp>
          <p:nvSpPr>
            <p:cNvPr id="161" name="Google Shape;161;p26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2" name="Google Shape;162;p26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163" name="Google Shape;163;p26"/>
          <p:cNvSpPr txBox="1"/>
          <p:nvPr/>
        </p:nvSpPr>
        <p:spPr>
          <a:xfrm>
            <a:off x="8624146" y="4794717"/>
            <a:ext cx="316445" cy="1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4B4B4D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700"/>
          </a:p>
        </p:txBody>
      </p:sp>
      <p:sp>
        <p:nvSpPr>
          <p:cNvPr id="164" name="Google Shape;164;p26"/>
          <p:cNvSpPr txBox="1"/>
          <p:nvPr/>
        </p:nvSpPr>
        <p:spPr>
          <a:xfrm>
            <a:off x="5129801" y="3004625"/>
            <a:ext cx="387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DBT</a:t>
            </a:r>
            <a:endParaRPr sz="2000">
              <a:solidFill>
                <a:srgbClr val="11111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4458990" y="3004632"/>
            <a:ext cx="59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</a:t>
            </a:r>
            <a:r>
              <a:rPr lang="en" sz="2000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3</a:t>
            </a:r>
            <a:r>
              <a:rPr i="0" lang="en" sz="2000" u="none" cap="none" strike="noStrike">
                <a:solidFill>
                  <a:srgbClr val="C6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/</a:t>
            </a:r>
            <a:endParaRPr sz="7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Git for New Project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72" name="Google Shape;372;p44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44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374" name="Google Shape;374;p44"/>
          <p:cNvSpPr txBox="1"/>
          <p:nvPr/>
        </p:nvSpPr>
        <p:spPr>
          <a:xfrm>
            <a:off x="457200" y="653325"/>
            <a:ext cx="70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4</a:t>
            </a:r>
            <a:r>
              <a:rPr b="1" lang="en" sz="1200">
                <a:solidFill>
                  <a:schemeClr val="dk1"/>
                </a:solidFill>
              </a:rPr>
              <a:t>. </a:t>
            </a:r>
            <a:r>
              <a:rPr b="1" lang="en" sz="1200">
                <a:solidFill>
                  <a:schemeClr val="dk1"/>
                </a:solidFill>
              </a:rPr>
              <a:t>Create new Github repo</a:t>
            </a:r>
            <a:endParaRPr b="1" sz="1200"/>
          </a:p>
        </p:txBody>
      </p:sp>
      <p:pic>
        <p:nvPicPr>
          <p:cNvPr id="375" name="Google Shape;3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25" y="1098825"/>
            <a:ext cx="3288318" cy="3816073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4"/>
          <p:cNvSpPr/>
          <p:nvPr/>
        </p:nvSpPr>
        <p:spPr>
          <a:xfrm>
            <a:off x="572700" y="3183250"/>
            <a:ext cx="2568600" cy="369300"/>
          </a:xfrm>
          <a:prstGeom prst="rect">
            <a:avLst/>
          </a:prstGeom>
          <a:noFill/>
          <a:ln cap="flat" cmpd="sng" w="9525">
            <a:solidFill>
              <a:srgbClr val="F5F5F5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Git for New Project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82" name="Google Shape;382;p45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3" name="Google Shape;383;p45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384" name="Google Shape;384;p45"/>
          <p:cNvSpPr txBox="1"/>
          <p:nvPr/>
        </p:nvSpPr>
        <p:spPr>
          <a:xfrm>
            <a:off x="457200" y="653325"/>
            <a:ext cx="70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4. Create new Github repo</a:t>
            </a:r>
            <a:endParaRPr b="1" sz="1200"/>
          </a:p>
        </p:txBody>
      </p:sp>
      <p:sp>
        <p:nvSpPr>
          <p:cNvPr id="385" name="Google Shape;385;p45"/>
          <p:cNvSpPr/>
          <p:nvPr/>
        </p:nvSpPr>
        <p:spPr>
          <a:xfrm>
            <a:off x="572700" y="3183250"/>
            <a:ext cx="2568600" cy="369300"/>
          </a:xfrm>
          <a:prstGeom prst="rect">
            <a:avLst/>
          </a:prstGeom>
          <a:noFill/>
          <a:ln cap="flat" cmpd="sng" w="9525">
            <a:solidFill>
              <a:srgbClr val="F5F5F5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306274"/>
            <a:ext cx="8468823" cy="2485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"/>
          <p:cNvSpPr txBox="1"/>
          <p:nvPr/>
        </p:nvSpPr>
        <p:spPr>
          <a:xfrm>
            <a:off x="514350" y="514353"/>
            <a:ext cx="6936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PRACTICES</a:t>
            </a:r>
            <a:endParaRPr b="1" sz="3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392" name="Google Shape;392;p46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3" name="Google Shape;393;p46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4</a:t>
            </a:r>
            <a:endParaRPr sz="700"/>
          </a:p>
        </p:txBody>
      </p:sp>
      <p:sp>
        <p:nvSpPr>
          <p:cNvPr id="394" name="Google Shape;394;p46"/>
          <p:cNvSpPr txBox="1"/>
          <p:nvPr/>
        </p:nvSpPr>
        <p:spPr>
          <a:xfrm>
            <a:off x="514350" y="2087100"/>
            <a:ext cx="599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Add folder </a:t>
            </a:r>
            <a:r>
              <a:rPr b="1" lang="en" sz="2500">
                <a:solidFill>
                  <a:schemeClr val="dk1"/>
                </a:solidFill>
              </a:rPr>
              <a:t>C</a:t>
            </a:r>
            <a:r>
              <a:rPr b="1" lang="en" sz="2500">
                <a:solidFill>
                  <a:schemeClr val="dk1"/>
                </a:solidFill>
              </a:rPr>
              <a:t>ode </a:t>
            </a:r>
            <a:r>
              <a:rPr b="1" lang="en" sz="2500">
                <a:solidFill>
                  <a:schemeClr val="dk1"/>
                </a:solidFill>
              </a:rPr>
              <a:t>T</a:t>
            </a:r>
            <a:r>
              <a:rPr b="1" lang="en" sz="2500">
                <a:solidFill>
                  <a:schemeClr val="dk1"/>
                </a:solidFill>
              </a:rPr>
              <a:t>itanic </a:t>
            </a:r>
            <a:r>
              <a:rPr b="1" lang="en" sz="2500">
                <a:solidFill>
                  <a:schemeClr val="dk1"/>
                </a:solidFill>
              </a:rPr>
              <a:t>to Github</a:t>
            </a:r>
            <a:endParaRPr sz="2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47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400" name="Google Shape;400;p47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01" name="Google Shape;401;p47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p47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3" name="Google Shape;403;p47"/>
          <p:cNvSpPr txBox="1"/>
          <p:nvPr/>
        </p:nvSpPr>
        <p:spPr>
          <a:xfrm>
            <a:off x="514350" y="471367"/>
            <a:ext cx="343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DBT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404" name="Google Shape;404;p47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sp>
        <p:nvSpPr>
          <p:cNvPr id="405" name="Google Shape;405;p47"/>
          <p:cNvSpPr txBox="1"/>
          <p:nvPr/>
        </p:nvSpPr>
        <p:spPr>
          <a:xfrm>
            <a:off x="4221350" y="2480875"/>
            <a:ext cx="48414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chemeClr val="dk1"/>
                </a:solidFill>
              </a:rPr>
              <a:t>dbt</a:t>
            </a:r>
            <a:r>
              <a:rPr lang="en" sz="1600">
                <a:solidFill>
                  <a:schemeClr val="dk1"/>
                </a:solidFill>
              </a:rPr>
              <a:t> is the industry standard for data transformation.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>
                <a:solidFill>
                  <a:schemeClr val="dk1"/>
                </a:solidFill>
              </a:rPr>
              <a:t>Transform raw data into analysis-ready insights, and make data-driven decisions with confidence.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06" name="Google Shape;40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976" y="142025"/>
            <a:ext cx="3392775" cy="1651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300" y="1114550"/>
            <a:ext cx="4521324" cy="149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2" name="Google Shape;412;p48"/>
          <p:cNvSpPr txBox="1"/>
          <p:nvPr/>
        </p:nvSpPr>
        <p:spPr>
          <a:xfrm>
            <a:off x="514350" y="514353"/>
            <a:ext cx="6936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ETL vs ELT</a:t>
            </a:r>
            <a:endParaRPr b="1" sz="3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413" name="Google Shape;413;p48"/>
          <p:cNvSpPr txBox="1"/>
          <p:nvPr/>
        </p:nvSpPr>
        <p:spPr>
          <a:xfrm>
            <a:off x="1343800" y="1509525"/>
            <a:ext cx="1445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highlight>
                  <a:srgbClr val="E06666"/>
                </a:highlight>
              </a:rPr>
              <a:t>ETL</a:t>
            </a:r>
            <a:endParaRPr sz="2500">
              <a:highlight>
                <a:srgbClr val="E06666"/>
              </a:highlight>
            </a:endParaRPr>
          </a:p>
        </p:txBody>
      </p:sp>
      <p:sp>
        <p:nvSpPr>
          <p:cNvPr id="414" name="Google Shape;414;p48"/>
          <p:cNvSpPr txBox="1"/>
          <p:nvPr/>
        </p:nvSpPr>
        <p:spPr>
          <a:xfrm>
            <a:off x="1343800" y="3602025"/>
            <a:ext cx="1445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highlight>
                  <a:srgbClr val="E06666"/>
                </a:highlight>
              </a:rPr>
              <a:t>EL</a:t>
            </a:r>
            <a:r>
              <a:rPr b="1" lang="en" sz="2500">
                <a:solidFill>
                  <a:schemeClr val="dk1"/>
                </a:solidFill>
                <a:highlight>
                  <a:srgbClr val="E06666"/>
                </a:highlight>
              </a:rPr>
              <a:t>T</a:t>
            </a:r>
            <a:endParaRPr sz="2500">
              <a:highlight>
                <a:srgbClr val="E06666"/>
              </a:highlight>
            </a:endParaRPr>
          </a:p>
        </p:txBody>
      </p:sp>
      <p:pic>
        <p:nvPicPr>
          <p:cNvPr id="415" name="Google Shape;41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300" y="3221650"/>
            <a:ext cx="4521325" cy="1650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6" name="Google Shape;41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1000" y="2700987"/>
            <a:ext cx="1069350" cy="520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7" name="Google Shape;417;p48"/>
          <p:cNvSpPr/>
          <p:nvPr/>
        </p:nvSpPr>
        <p:spPr>
          <a:xfrm>
            <a:off x="6425775" y="3148850"/>
            <a:ext cx="1171800" cy="1804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8" name="Google Shape;418;p48"/>
          <p:cNvCxnSpPr>
            <a:stCxn id="416" idx="1"/>
            <a:endCxn id="417" idx="0"/>
          </p:cNvCxnSpPr>
          <p:nvPr/>
        </p:nvCxnSpPr>
        <p:spPr>
          <a:xfrm flipH="1">
            <a:off x="7011800" y="2961325"/>
            <a:ext cx="979200" cy="1875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9"/>
          <p:cNvSpPr txBox="1"/>
          <p:nvPr/>
        </p:nvSpPr>
        <p:spPr>
          <a:xfrm>
            <a:off x="514350" y="514353"/>
            <a:ext cx="6936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DBT vs SQL</a:t>
            </a:r>
            <a:endParaRPr b="1" sz="3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424" name="Google Shape;424;p49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49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4</a:t>
            </a:r>
            <a:endParaRPr sz="700"/>
          </a:p>
        </p:txBody>
      </p:sp>
      <p:graphicFrame>
        <p:nvGraphicFramePr>
          <p:cNvPr id="426" name="Google Shape;426;p49"/>
          <p:cNvGraphicFramePr/>
          <p:nvPr/>
        </p:nvGraphicFramePr>
        <p:xfrm>
          <a:off x="1298513" y="155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{6A404D50-A0E4-478A-A20D-8D9363E7B146}</a:tableStyleId>
              </a:tblPr>
              <a:tblGrid>
                <a:gridCol w="3556975"/>
                <a:gridCol w="30729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highlight>
                            <a:srgbClr val="EA9999"/>
                          </a:highlight>
                        </a:rPr>
                        <a:t>SQL Thủ Công</a:t>
                      </a:r>
                      <a:endParaRPr b="1">
                        <a:highlight>
                          <a:srgbClr val="EA9999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highlight>
                            <a:srgbClr val="EA9999"/>
                          </a:highlight>
                        </a:rPr>
                        <a:t>DBT</a:t>
                      </a:r>
                      <a:endParaRPr b="1">
                        <a:highlight>
                          <a:srgbClr val="EA9999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Viết query để lấy kết quả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Viết model có version control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Tự quản lý dependencies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Tự động lineage dependencies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Tự viết ETL thủ công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ETL tổ chức chuẩn như code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Không có test/QA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Có test data tự động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Không có tài liệu sống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Auto-documentation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Khó scale khi phức tạp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Scale tốt khi pipeline lớn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"/>
          <p:cNvSpPr txBox="1"/>
          <p:nvPr/>
        </p:nvSpPr>
        <p:spPr>
          <a:xfrm>
            <a:off x="514350" y="514353"/>
            <a:ext cx="6936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DBT vs SQL</a:t>
            </a:r>
            <a:endParaRPr b="1" sz="3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432" name="Google Shape;432;p50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3" name="Google Shape;433;p50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4</a:t>
            </a:r>
            <a:endParaRPr sz="700"/>
          </a:p>
        </p:txBody>
      </p:sp>
      <p:sp>
        <p:nvSpPr>
          <p:cNvPr id="434" name="Google Shape;434;p50"/>
          <p:cNvSpPr txBox="1"/>
          <p:nvPr/>
        </p:nvSpPr>
        <p:spPr>
          <a:xfrm>
            <a:off x="514350" y="1298975"/>
            <a:ext cx="8300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We are asked by the marketing team to </a:t>
            </a:r>
            <a:r>
              <a:rPr lang="en" sz="2000">
                <a:solidFill>
                  <a:srgbClr val="CC0000"/>
                </a:solidFill>
              </a:rPr>
              <a:t>create a denormalized table customer_orders,</a:t>
            </a:r>
            <a:r>
              <a:rPr lang="en" sz="2000">
                <a:solidFill>
                  <a:schemeClr val="dk1"/>
                </a:solidFill>
              </a:rPr>
              <a:t> with information about every order placed by the customers. Let’s assume the customers </a:t>
            </a:r>
            <a:r>
              <a:rPr b="1" lang="en" sz="2000">
                <a:solidFill>
                  <a:schemeClr val="dk1"/>
                </a:solidFill>
              </a:rPr>
              <a:t>(DimCustomer) </a:t>
            </a:r>
            <a:r>
              <a:rPr lang="en" sz="2000">
                <a:solidFill>
                  <a:schemeClr val="dk1"/>
                </a:solidFill>
              </a:rPr>
              <a:t>and orders data </a:t>
            </a:r>
            <a:r>
              <a:rPr b="1" lang="en" sz="2000">
                <a:solidFill>
                  <a:schemeClr val="dk1"/>
                </a:solidFill>
              </a:rPr>
              <a:t>(FactInternetSales)</a:t>
            </a:r>
            <a:r>
              <a:rPr lang="en" sz="2000">
                <a:solidFill>
                  <a:schemeClr val="dk1"/>
                </a:solidFill>
              </a:rPr>
              <a:t> are loaded into the warehouse by a process.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1/ SQL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2/ DBT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1"/>
          <p:cNvSpPr txBox="1"/>
          <p:nvPr/>
        </p:nvSpPr>
        <p:spPr>
          <a:xfrm>
            <a:off x="514350" y="514353"/>
            <a:ext cx="6936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SQL</a:t>
            </a:r>
            <a:endParaRPr b="1" sz="3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440" name="Google Shape;440;p51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1" name="Google Shape;441;p51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4</a:t>
            </a:r>
            <a:endParaRPr sz="700"/>
          </a:p>
        </p:txBody>
      </p:sp>
      <p:pic>
        <p:nvPicPr>
          <p:cNvPr id="442" name="Google Shape;44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110153"/>
            <a:ext cx="8100644" cy="35321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2"/>
          <p:cNvSpPr txBox="1"/>
          <p:nvPr/>
        </p:nvSpPr>
        <p:spPr>
          <a:xfrm>
            <a:off x="514350" y="514353"/>
            <a:ext cx="6936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DBT</a:t>
            </a:r>
            <a:endParaRPr b="1" sz="36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448" name="Google Shape;448;p52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9" name="Google Shape;449;p52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4</a:t>
            </a:r>
            <a:endParaRPr sz="700"/>
          </a:p>
        </p:txBody>
      </p:sp>
      <p:pic>
        <p:nvPicPr>
          <p:cNvPr id="450" name="Google Shape;45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600" y="1058988"/>
            <a:ext cx="5648300" cy="28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2"/>
          <p:cNvSpPr txBox="1"/>
          <p:nvPr/>
        </p:nvSpPr>
        <p:spPr>
          <a:xfrm>
            <a:off x="1531600" y="4012725"/>
            <a:ext cx="717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dbt run --select customer_orders</a:t>
            </a:r>
            <a:endParaRPr sz="2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53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457" name="Google Shape;457;p53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58" name="Google Shape;458;p53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9" name="Google Shape;459;p53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0" name="Google Shape;460;p53"/>
          <p:cNvSpPr txBox="1"/>
          <p:nvPr/>
        </p:nvSpPr>
        <p:spPr>
          <a:xfrm>
            <a:off x="514350" y="471367"/>
            <a:ext cx="343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Jupyter Lab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461" name="Google Shape;461;p53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sp>
        <p:nvSpPr>
          <p:cNvPr id="462" name="Google Shape;462;p53"/>
          <p:cNvSpPr txBox="1"/>
          <p:nvPr/>
        </p:nvSpPr>
        <p:spPr>
          <a:xfrm>
            <a:off x="5279075" y="2643650"/>
            <a:ext cx="484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500">
                <a:solidFill>
                  <a:schemeClr val="dk1"/>
                </a:solidFill>
              </a:rPr>
              <a:t>Scheduler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463" name="Google Shape;46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210" y="152400"/>
            <a:ext cx="4682694" cy="217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7"/>
          <p:cNvGrpSpPr/>
          <p:nvPr/>
        </p:nvGrpSpPr>
        <p:grpSpPr>
          <a:xfrm>
            <a:off x="0" y="0"/>
            <a:ext cx="3951810" cy="5143598"/>
            <a:chOff x="0" y="0"/>
            <a:chExt cx="2085058" cy="2713870"/>
          </a:xfrm>
        </p:grpSpPr>
        <p:sp>
          <p:nvSpPr>
            <p:cNvPr id="171" name="Google Shape;171;p27"/>
            <p:cNvSpPr/>
            <p:nvPr/>
          </p:nvSpPr>
          <p:spPr>
            <a:xfrm>
              <a:off x="0" y="0"/>
              <a:ext cx="2085058" cy="2713870"/>
            </a:xfrm>
            <a:custGeom>
              <a:rect b="b" l="l" r="r" t="t"/>
              <a:pathLst>
                <a:path extrusionOk="0" h="2713870" w="2085058">
                  <a:moveTo>
                    <a:pt x="0" y="0"/>
                  </a:moveTo>
                  <a:lnTo>
                    <a:pt x="2085058" y="0"/>
                  </a:lnTo>
                  <a:lnTo>
                    <a:pt x="2085058" y="2713870"/>
                  </a:lnTo>
                  <a:lnTo>
                    <a:pt x="0" y="271387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2" name="Google Shape;172;p27"/>
            <p:cNvSpPr txBox="1"/>
            <p:nvPr/>
          </p:nvSpPr>
          <p:spPr>
            <a:xfrm>
              <a:off x="0" y="47625"/>
              <a:ext cx="2085000" cy="26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27"/>
          <p:cNvSpPr/>
          <p:nvPr/>
        </p:nvSpPr>
        <p:spPr>
          <a:xfrm>
            <a:off x="514350" y="4162858"/>
            <a:ext cx="1293147" cy="466292"/>
          </a:xfrm>
          <a:custGeom>
            <a:rect b="b" l="l" r="r" t="t"/>
            <a:pathLst>
              <a:path extrusionOk="0" h="932584" w="2586293">
                <a:moveTo>
                  <a:pt x="0" y="0"/>
                </a:moveTo>
                <a:lnTo>
                  <a:pt x="2586293" y="0"/>
                </a:lnTo>
                <a:lnTo>
                  <a:pt x="2586293" y="932584"/>
                </a:lnTo>
                <a:lnTo>
                  <a:pt x="0" y="932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27"/>
          <p:cNvSpPr txBox="1"/>
          <p:nvPr/>
        </p:nvSpPr>
        <p:spPr>
          <a:xfrm>
            <a:off x="514350" y="471367"/>
            <a:ext cx="34374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GIT 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  <a:p>
            <a:pPr indent="0" lvl="0" marL="0" rtl="0" algn="l">
              <a:lnSpc>
                <a:spcPct val="10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Installation</a:t>
            </a:r>
            <a:endParaRPr sz="3000">
              <a:solidFill>
                <a:schemeClr val="lt1"/>
              </a:solidFill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3</a:t>
            </a:r>
            <a:endParaRPr sz="700"/>
          </a:p>
        </p:txBody>
      </p:sp>
      <p:sp>
        <p:nvSpPr>
          <p:cNvPr id="176" name="Google Shape;176;p27"/>
          <p:cNvSpPr txBox="1"/>
          <p:nvPr/>
        </p:nvSpPr>
        <p:spPr>
          <a:xfrm>
            <a:off x="4221350" y="2480875"/>
            <a:ext cx="48414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chemeClr val="dk1"/>
                </a:solidFill>
              </a:rPr>
              <a:t>Git</a:t>
            </a:r>
            <a:r>
              <a:rPr lang="en" sz="1600">
                <a:solidFill>
                  <a:schemeClr val="dk1"/>
                </a:solidFill>
              </a:rPr>
              <a:t> is a </a:t>
            </a:r>
            <a:r>
              <a:rPr lang="en" sz="1600">
                <a:solidFill>
                  <a:schemeClr val="dk1"/>
                </a:solidFill>
                <a:highlight>
                  <a:srgbClr val="E06666"/>
                </a:highlight>
              </a:rPr>
              <a:t>free and open source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" sz="1600">
                <a:solidFill>
                  <a:schemeClr val="dk1"/>
                </a:solidFill>
              </a:rPr>
              <a:t>distributed </a:t>
            </a:r>
            <a:r>
              <a:rPr lang="en" sz="1600">
                <a:solidFill>
                  <a:schemeClr val="dk1"/>
                </a:solidFill>
                <a:highlight>
                  <a:srgbClr val="E06666"/>
                </a:highlight>
              </a:rPr>
              <a:t>version control system</a:t>
            </a:r>
            <a:r>
              <a:rPr lang="en" sz="1600">
                <a:solidFill>
                  <a:schemeClr val="dk1"/>
                </a:solidFill>
              </a:rPr>
              <a:t>. Git can track changes in source code for developers to work together.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>
                <a:solidFill>
                  <a:schemeClr val="dk1"/>
                </a:solidFill>
              </a:rPr>
              <a:t>Github is a cloud hosting service that evolved from Git.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860" y="142025"/>
            <a:ext cx="3912997" cy="2023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4"/>
          <p:cNvSpPr/>
          <p:nvPr/>
        </p:nvSpPr>
        <p:spPr>
          <a:xfrm>
            <a:off x="3973468" y="514350"/>
            <a:ext cx="1084583" cy="386506"/>
          </a:xfrm>
          <a:custGeom>
            <a:rect b="b" l="l" r="r" t="t"/>
            <a:pathLst>
              <a:path extrusionOk="0" h="773012" w="2169166">
                <a:moveTo>
                  <a:pt x="0" y="0"/>
                </a:moveTo>
                <a:lnTo>
                  <a:pt x="2169167" y="0"/>
                </a:lnTo>
                <a:lnTo>
                  <a:pt x="2169167" y="773012"/>
                </a:lnTo>
                <a:lnTo>
                  <a:pt x="0" y="773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69" name="Google Shape;469;p54"/>
          <p:cNvGrpSpPr/>
          <p:nvPr/>
        </p:nvGrpSpPr>
        <p:grpSpPr>
          <a:xfrm>
            <a:off x="6290611" y="530578"/>
            <a:ext cx="2339039" cy="201614"/>
            <a:chOff x="0" y="-38100"/>
            <a:chExt cx="6237436" cy="537637"/>
          </a:xfrm>
        </p:grpSpPr>
        <p:sp>
          <p:nvSpPr>
            <p:cNvPr id="470" name="Google Shape;470;p54"/>
            <p:cNvSpPr/>
            <p:nvPr/>
          </p:nvSpPr>
          <p:spPr>
            <a:xfrm>
              <a:off x="0" y="4053"/>
              <a:ext cx="491431" cy="491431"/>
            </a:xfrm>
            <a:custGeom>
              <a:rect b="b" l="l" r="r" t="t"/>
              <a:pathLst>
                <a:path extrusionOk="0" h="491431" w="491431">
                  <a:moveTo>
                    <a:pt x="0" y="0"/>
                  </a:moveTo>
                  <a:lnTo>
                    <a:pt x="491431" y="0"/>
                  </a:lnTo>
                  <a:lnTo>
                    <a:pt x="491431" y="491431"/>
                  </a:lnTo>
                  <a:lnTo>
                    <a:pt x="0" y="4914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71" name="Google Shape;471;p54"/>
            <p:cNvSpPr txBox="1"/>
            <p:nvPr/>
          </p:nvSpPr>
          <p:spPr>
            <a:xfrm>
              <a:off x="749101" y="-38100"/>
              <a:ext cx="5488335" cy="537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C6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fullstackdatascience.com</a:t>
              </a:r>
              <a:endParaRPr sz="700"/>
            </a:p>
          </p:txBody>
        </p:sp>
      </p:grpSp>
      <p:sp>
        <p:nvSpPr>
          <p:cNvPr id="472" name="Google Shape;472;p54"/>
          <p:cNvSpPr/>
          <p:nvPr/>
        </p:nvSpPr>
        <p:spPr>
          <a:xfrm>
            <a:off x="514350" y="514350"/>
            <a:ext cx="3110979" cy="4114800"/>
          </a:xfrm>
          <a:custGeom>
            <a:rect b="b" l="l" r="r" t="t"/>
            <a:pathLst>
              <a:path extrusionOk="0" h="1274980" w="963944">
                <a:moveTo>
                  <a:pt x="0" y="0"/>
                </a:moveTo>
                <a:lnTo>
                  <a:pt x="963944" y="0"/>
                </a:lnTo>
                <a:lnTo>
                  <a:pt x="963944" y="1274980"/>
                </a:lnTo>
                <a:lnTo>
                  <a:pt x="0" y="127498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7565" r="-67568" t="0"/>
            </a:stretch>
          </a:blipFill>
          <a:ln>
            <a:noFill/>
          </a:ln>
        </p:spPr>
      </p:sp>
      <p:sp>
        <p:nvSpPr>
          <p:cNvPr id="473" name="Google Shape;473;p54"/>
          <p:cNvSpPr txBox="1"/>
          <p:nvPr/>
        </p:nvSpPr>
        <p:spPr>
          <a:xfrm>
            <a:off x="3978300" y="1623300"/>
            <a:ext cx="440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6000" u="none" cap="none" strike="noStrike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References</a:t>
            </a:r>
            <a:endParaRPr b="1" sz="1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474" name="Google Shape;474;p54"/>
          <p:cNvSpPr txBox="1"/>
          <p:nvPr/>
        </p:nvSpPr>
        <p:spPr>
          <a:xfrm>
            <a:off x="3920964" y="2651379"/>
            <a:ext cx="451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marR="0" rtl="0" algn="l">
              <a:lnSpc>
                <a:spcPct val="174028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-"/>
            </a:pPr>
            <a:r>
              <a:rPr lang="en" sz="2000">
                <a:solidFill>
                  <a:schemeClr val="dk1"/>
                </a:solidFill>
              </a:rPr>
              <a:t>https://git-scm.com/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5" name="Google Shape;475;p54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11</a:t>
            </a:r>
            <a:endParaRPr sz="700"/>
          </a:p>
        </p:txBody>
      </p:sp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5"/>
          <p:cNvSpPr txBox="1"/>
          <p:nvPr/>
        </p:nvSpPr>
        <p:spPr>
          <a:xfrm>
            <a:off x="392250" y="672375"/>
            <a:ext cx="8359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600" u="none" cap="none" strike="noStrike">
                <a:solidFill>
                  <a:srgbClr val="111111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Thank you</a:t>
            </a:r>
            <a:endParaRPr b="1" sz="128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grpSp>
        <p:nvGrpSpPr>
          <p:cNvPr id="481" name="Google Shape;481;p55"/>
          <p:cNvGrpSpPr/>
          <p:nvPr/>
        </p:nvGrpSpPr>
        <p:grpSpPr>
          <a:xfrm>
            <a:off x="0" y="2732251"/>
            <a:ext cx="9144174" cy="2411295"/>
            <a:chOff x="0" y="0"/>
            <a:chExt cx="4824658" cy="1272250"/>
          </a:xfrm>
        </p:grpSpPr>
        <p:sp>
          <p:nvSpPr>
            <p:cNvPr id="482" name="Google Shape;482;p55"/>
            <p:cNvSpPr/>
            <p:nvPr/>
          </p:nvSpPr>
          <p:spPr>
            <a:xfrm>
              <a:off x="0" y="0"/>
              <a:ext cx="4824658" cy="1272250"/>
            </a:xfrm>
            <a:custGeom>
              <a:rect b="b" l="l" r="r" t="t"/>
              <a:pathLst>
                <a:path extrusionOk="0" h="1272250" w="4824658">
                  <a:moveTo>
                    <a:pt x="0" y="0"/>
                  </a:moveTo>
                  <a:lnTo>
                    <a:pt x="4824658" y="0"/>
                  </a:lnTo>
                  <a:lnTo>
                    <a:pt x="4824658" y="1272250"/>
                  </a:lnTo>
                  <a:lnTo>
                    <a:pt x="0" y="1272250"/>
                  </a:lnTo>
                  <a:close/>
                </a:path>
              </a:pathLst>
            </a:custGeom>
            <a:solidFill>
              <a:srgbClr val="D92D20"/>
            </a:solidFill>
            <a:ln cap="sq" cmpd="sng" w="28575">
              <a:solidFill>
                <a:srgbClr val="111111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83" name="Google Shape;483;p55"/>
            <p:cNvSpPr txBox="1"/>
            <p:nvPr/>
          </p:nvSpPr>
          <p:spPr>
            <a:xfrm>
              <a:off x="0" y="47625"/>
              <a:ext cx="4824600" cy="12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55"/>
          <p:cNvSpPr/>
          <p:nvPr/>
        </p:nvSpPr>
        <p:spPr>
          <a:xfrm>
            <a:off x="514350" y="2952874"/>
            <a:ext cx="2757246" cy="1951537"/>
          </a:xfrm>
          <a:custGeom>
            <a:rect b="b" l="l" r="r" t="t"/>
            <a:pathLst>
              <a:path extrusionOk="0" h="1028478" w="1453094">
                <a:moveTo>
                  <a:pt x="71565" y="0"/>
                </a:moveTo>
                <a:lnTo>
                  <a:pt x="1381530" y="0"/>
                </a:lnTo>
                <a:cubicBezTo>
                  <a:pt x="1400510" y="0"/>
                  <a:pt x="1418713" y="7540"/>
                  <a:pt x="1432134" y="20961"/>
                </a:cubicBezTo>
                <a:cubicBezTo>
                  <a:pt x="1445554" y="34382"/>
                  <a:pt x="1453094" y="52585"/>
                  <a:pt x="1453094" y="71565"/>
                </a:cubicBezTo>
                <a:lnTo>
                  <a:pt x="1453094" y="956913"/>
                </a:lnTo>
                <a:cubicBezTo>
                  <a:pt x="1453094" y="996438"/>
                  <a:pt x="1421054" y="1028478"/>
                  <a:pt x="1381530" y="1028478"/>
                </a:cubicBezTo>
                <a:lnTo>
                  <a:pt x="71565" y="1028478"/>
                </a:lnTo>
                <a:cubicBezTo>
                  <a:pt x="32041" y="1028478"/>
                  <a:pt x="0" y="996438"/>
                  <a:pt x="0" y="956913"/>
                </a:cubicBezTo>
                <a:lnTo>
                  <a:pt x="0" y="71565"/>
                </a:lnTo>
                <a:cubicBezTo>
                  <a:pt x="0" y="32041"/>
                  <a:pt x="32041" y="0"/>
                  <a:pt x="71565" y="0"/>
                </a:cubicBezTo>
                <a:close/>
              </a:path>
            </a:pathLst>
          </a:custGeom>
          <a:solidFill>
            <a:srgbClr val="F5F5F5"/>
          </a:solidFill>
          <a:ln cap="rnd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5"/>
          <p:cNvSpPr txBox="1"/>
          <p:nvPr/>
        </p:nvSpPr>
        <p:spPr>
          <a:xfrm>
            <a:off x="514350" y="3043287"/>
            <a:ext cx="27585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3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Google Shape;486;p55"/>
          <p:cNvSpPr/>
          <p:nvPr/>
        </p:nvSpPr>
        <p:spPr>
          <a:xfrm>
            <a:off x="3469021" y="2952874"/>
            <a:ext cx="5158081" cy="1951537"/>
          </a:xfrm>
          <a:custGeom>
            <a:rect b="b" l="l" r="r" t="t"/>
            <a:pathLst>
              <a:path extrusionOk="0" h="1028478" w="2718356">
                <a:moveTo>
                  <a:pt x="38255" y="0"/>
                </a:moveTo>
                <a:lnTo>
                  <a:pt x="2680101" y="0"/>
                </a:lnTo>
                <a:cubicBezTo>
                  <a:pt x="2701229" y="0"/>
                  <a:pt x="2718356" y="17127"/>
                  <a:pt x="2718356" y="38255"/>
                </a:cubicBezTo>
                <a:lnTo>
                  <a:pt x="2718356" y="990223"/>
                </a:lnTo>
                <a:cubicBezTo>
                  <a:pt x="2718356" y="1000369"/>
                  <a:pt x="2714326" y="1010099"/>
                  <a:pt x="2707152" y="1017274"/>
                </a:cubicBezTo>
                <a:cubicBezTo>
                  <a:pt x="2699977" y="1024448"/>
                  <a:pt x="2690247" y="1028478"/>
                  <a:pt x="2680101" y="1028478"/>
                </a:cubicBezTo>
                <a:lnTo>
                  <a:pt x="38255" y="1028478"/>
                </a:lnTo>
                <a:cubicBezTo>
                  <a:pt x="17127" y="1028478"/>
                  <a:pt x="0" y="1011351"/>
                  <a:pt x="0" y="990223"/>
                </a:cubicBezTo>
                <a:lnTo>
                  <a:pt x="0" y="38255"/>
                </a:lnTo>
                <a:cubicBezTo>
                  <a:pt x="0" y="28109"/>
                  <a:pt x="4030" y="18379"/>
                  <a:pt x="11205" y="11205"/>
                </a:cubicBezTo>
                <a:cubicBezTo>
                  <a:pt x="18379" y="4030"/>
                  <a:pt x="28109" y="0"/>
                  <a:pt x="38255" y="0"/>
                </a:cubicBezTo>
                <a:close/>
              </a:path>
            </a:pathLst>
          </a:custGeom>
          <a:solidFill>
            <a:srgbClr val="F5F5F5"/>
          </a:solidFill>
          <a:ln cap="rnd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5"/>
          <p:cNvSpPr txBox="1"/>
          <p:nvPr/>
        </p:nvSpPr>
        <p:spPr>
          <a:xfrm>
            <a:off x="3983483" y="3124203"/>
            <a:ext cx="51606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133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55"/>
          <p:cNvSpPr/>
          <p:nvPr/>
        </p:nvSpPr>
        <p:spPr>
          <a:xfrm>
            <a:off x="763660" y="4427792"/>
            <a:ext cx="201359" cy="201358"/>
          </a:xfrm>
          <a:custGeom>
            <a:rect b="b" l="l" r="r" t="t"/>
            <a:pathLst>
              <a:path extrusionOk="0" h="402717" w="402717">
                <a:moveTo>
                  <a:pt x="0" y="0"/>
                </a:moveTo>
                <a:lnTo>
                  <a:pt x="402717" y="0"/>
                </a:lnTo>
                <a:lnTo>
                  <a:pt x="402717" y="402717"/>
                </a:lnTo>
                <a:lnTo>
                  <a:pt x="0" y="4027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9" name="Google Shape;489;p55"/>
          <p:cNvSpPr txBox="1"/>
          <p:nvPr/>
        </p:nvSpPr>
        <p:spPr>
          <a:xfrm>
            <a:off x="1047829" y="4472908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https://fullstackdatascience.com/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" name="Google Shape;490;p55"/>
          <p:cNvSpPr/>
          <p:nvPr/>
        </p:nvSpPr>
        <p:spPr>
          <a:xfrm>
            <a:off x="763660" y="3218220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1" name="Google Shape;491;p55"/>
          <p:cNvSpPr txBox="1"/>
          <p:nvPr/>
        </p:nvSpPr>
        <p:spPr>
          <a:xfrm>
            <a:off x="1047829" y="3262670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096 574 90 25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" name="Google Shape;492;p55"/>
          <p:cNvSpPr txBox="1"/>
          <p:nvPr/>
        </p:nvSpPr>
        <p:spPr>
          <a:xfrm>
            <a:off x="1047829" y="4069051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fullstackdatascience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3" name="Google Shape;493;p55"/>
          <p:cNvSpPr/>
          <p:nvPr/>
        </p:nvSpPr>
        <p:spPr>
          <a:xfrm>
            <a:off x="763660" y="4024601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4" name="Google Shape;494;p55"/>
          <p:cNvSpPr txBox="1"/>
          <p:nvPr/>
        </p:nvSpPr>
        <p:spPr>
          <a:xfrm>
            <a:off x="1047829" y="3665861"/>
            <a:ext cx="1948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info@robusto.ai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" name="Google Shape;495;p55"/>
          <p:cNvSpPr/>
          <p:nvPr/>
        </p:nvSpPr>
        <p:spPr>
          <a:xfrm>
            <a:off x="763660" y="3621411"/>
            <a:ext cx="200025" cy="200025"/>
          </a:xfrm>
          <a:custGeom>
            <a:rect b="b" l="l" r="r" t="t"/>
            <a:pathLst>
              <a:path extrusionOk="0"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96" name="Google Shape;496;p55"/>
          <p:cNvGrpSpPr/>
          <p:nvPr/>
        </p:nvGrpSpPr>
        <p:grpSpPr>
          <a:xfrm>
            <a:off x="5363205" y="3227857"/>
            <a:ext cx="58275" cy="1401266"/>
            <a:chOff x="0" y="0"/>
            <a:chExt cx="30697" cy="738130"/>
          </a:xfrm>
        </p:grpSpPr>
        <p:sp>
          <p:nvSpPr>
            <p:cNvPr id="497" name="Google Shape;497;p55"/>
            <p:cNvSpPr/>
            <p:nvPr/>
          </p:nvSpPr>
          <p:spPr>
            <a:xfrm>
              <a:off x="0" y="0"/>
              <a:ext cx="30697" cy="738130"/>
            </a:xfrm>
            <a:custGeom>
              <a:rect b="b" l="l" r="r" t="t"/>
              <a:pathLst>
                <a:path extrusionOk="0" h="738130" w="30697">
                  <a:moveTo>
                    <a:pt x="15348" y="0"/>
                  </a:moveTo>
                  <a:lnTo>
                    <a:pt x="15348" y="0"/>
                  </a:lnTo>
                  <a:cubicBezTo>
                    <a:pt x="19419" y="0"/>
                    <a:pt x="23323" y="1617"/>
                    <a:pt x="26201" y="4495"/>
                  </a:cubicBezTo>
                  <a:cubicBezTo>
                    <a:pt x="29080" y="7374"/>
                    <a:pt x="30697" y="11278"/>
                    <a:pt x="30697" y="15348"/>
                  </a:cubicBezTo>
                  <a:lnTo>
                    <a:pt x="30697" y="722781"/>
                  </a:lnTo>
                  <a:cubicBezTo>
                    <a:pt x="30697" y="726852"/>
                    <a:pt x="29080" y="730756"/>
                    <a:pt x="26201" y="733634"/>
                  </a:cubicBezTo>
                  <a:cubicBezTo>
                    <a:pt x="23323" y="736512"/>
                    <a:pt x="19419" y="738130"/>
                    <a:pt x="15348" y="738130"/>
                  </a:cubicBezTo>
                  <a:lnTo>
                    <a:pt x="15348" y="738130"/>
                  </a:lnTo>
                  <a:cubicBezTo>
                    <a:pt x="11278" y="738130"/>
                    <a:pt x="7374" y="736512"/>
                    <a:pt x="4495" y="733634"/>
                  </a:cubicBezTo>
                  <a:cubicBezTo>
                    <a:pt x="1617" y="730756"/>
                    <a:pt x="0" y="726852"/>
                    <a:pt x="0" y="722781"/>
                  </a:cubicBezTo>
                  <a:lnTo>
                    <a:pt x="0" y="15348"/>
                  </a:lnTo>
                  <a:cubicBezTo>
                    <a:pt x="0" y="11278"/>
                    <a:pt x="1617" y="7374"/>
                    <a:pt x="4495" y="4495"/>
                  </a:cubicBezTo>
                  <a:cubicBezTo>
                    <a:pt x="7374" y="1617"/>
                    <a:pt x="11278" y="0"/>
                    <a:pt x="15348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5"/>
            <p:cNvSpPr txBox="1"/>
            <p:nvPr/>
          </p:nvSpPr>
          <p:spPr>
            <a:xfrm>
              <a:off x="0" y="0"/>
              <a:ext cx="30600" cy="7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9" name="Google Shape;499;p55"/>
          <p:cNvSpPr txBox="1"/>
          <p:nvPr/>
        </p:nvSpPr>
        <p:spPr>
          <a:xfrm>
            <a:off x="5599797" y="3251670"/>
            <a:ext cx="1684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111111"/>
                </a:solidFill>
                <a:latin typeface="Bricolage Grotesque Light"/>
                <a:ea typeface="Bricolage Grotesque Light"/>
                <a:cs typeface="Bricolage Grotesque Light"/>
                <a:sym typeface="Bricolage Grotesque Light"/>
              </a:rPr>
              <a:t>CREATED BY</a:t>
            </a:r>
            <a:endParaRPr sz="700">
              <a:latin typeface="Bricolage Grotesque Light"/>
              <a:ea typeface="Bricolage Grotesque Light"/>
              <a:cs typeface="Bricolage Grotesque Light"/>
              <a:sym typeface="Bricolage Grotesque Light"/>
            </a:endParaRPr>
          </a:p>
        </p:txBody>
      </p:sp>
      <p:grpSp>
        <p:nvGrpSpPr>
          <p:cNvPr id="500" name="Google Shape;500;p55"/>
          <p:cNvGrpSpPr/>
          <p:nvPr/>
        </p:nvGrpSpPr>
        <p:grpSpPr>
          <a:xfrm>
            <a:off x="5599797" y="4335875"/>
            <a:ext cx="1684688" cy="400272"/>
            <a:chOff x="0" y="47625"/>
            <a:chExt cx="4492500" cy="1067392"/>
          </a:xfrm>
        </p:grpSpPr>
        <p:sp>
          <p:nvSpPr>
            <p:cNvPr id="501" name="Google Shape;501;p55"/>
            <p:cNvSpPr txBox="1"/>
            <p:nvPr/>
          </p:nvSpPr>
          <p:spPr>
            <a:xfrm>
              <a:off x="0" y="47625"/>
              <a:ext cx="44925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100">
                  <a:solidFill>
                    <a:srgbClr val="111111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Manager</a:t>
              </a:r>
              <a:endParaRPr b="1"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2" name="Google Shape;502;p55"/>
            <p:cNvSpPr txBox="1"/>
            <p:nvPr/>
          </p:nvSpPr>
          <p:spPr>
            <a:xfrm>
              <a:off x="0" y="540517"/>
              <a:ext cx="28443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700">
                  <a:solidFill>
                    <a:srgbClr val="111111"/>
                  </a:solidFill>
                  <a:latin typeface="Open Sans"/>
                  <a:ea typeface="Open Sans"/>
                  <a:cs typeface="Open Sans"/>
                  <a:sym typeface="Open Sans"/>
                </a:rPr>
                <a:t>Hanoi, Vietnam</a:t>
              </a:r>
              <a:endPara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03" name="Google Shape;503;p55"/>
          <p:cNvSpPr txBox="1"/>
          <p:nvPr/>
        </p:nvSpPr>
        <p:spPr>
          <a:xfrm>
            <a:off x="5599798" y="3427246"/>
            <a:ext cx="273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rgbClr val="111111"/>
                </a:solidFill>
                <a:latin typeface="Bricolage Grotesque SemiBold"/>
                <a:ea typeface="Bricolage Grotesque SemiBold"/>
                <a:cs typeface="Bricolage Grotesque SemiBold"/>
                <a:sym typeface="Bricolage Grotesque SemiBold"/>
              </a:rPr>
              <a:t>Nguyen Tien Huy</a:t>
            </a:r>
            <a:endParaRPr sz="700">
              <a:latin typeface="Bricolage Grotesque SemiBold"/>
              <a:ea typeface="Bricolage Grotesque SemiBold"/>
              <a:cs typeface="Bricolage Grotesque SemiBold"/>
              <a:sym typeface="Bricolage Grotesque SemiBold"/>
            </a:endParaRPr>
          </a:p>
        </p:txBody>
      </p:sp>
      <p:sp>
        <p:nvSpPr>
          <p:cNvPr id="504" name="Google Shape;504;p55"/>
          <p:cNvSpPr/>
          <p:nvPr/>
        </p:nvSpPr>
        <p:spPr>
          <a:xfrm>
            <a:off x="7735588" y="5143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05" name="Google Shape;505;p55"/>
          <p:cNvGrpSpPr/>
          <p:nvPr/>
        </p:nvGrpSpPr>
        <p:grpSpPr>
          <a:xfrm>
            <a:off x="5599910" y="4031761"/>
            <a:ext cx="2096290" cy="310920"/>
            <a:chOff x="5599798" y="3955593"/>
            <a:chExt cx="2096290" cy="310920"/>
          </a:xfrm>
        </p:grpSpPr>
        <p:sp>
          <p:nvSpPr>
            <p:cNvPr id="506" name="Google Shape;506;p55"/>
            <p:cNvSpPr/>
            <p:nvPr/>
          </p:nvSpPr>
          <p:spPr>
            <a:xfrm>
              <a:off x="5599798" y="3955593"/>
              <a:ext cx="159239" cy="159239"/>
            </a:xfrm>
            <a:custGeom>
              <a:rect b="b" l="l" r="r" t="t"/>
              <a:pathLst>
                <a:path extrusionOk="0" h="424638" w="424638">
                  <a:moveTo>
                    <a:pt x="0" y="0"/>
                  </a:moveTo>
                  <a:lnTo>
                    <a:pt x="424638" y="0"/>
                  </a:lnTo>
                  <a:lnTo>
                    <a:pt x="424638" y="424638"/>
                  </a:lnTo>
                  <a:lnTo>
                    <a:pt x="0" y="4246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07" name="Google Shape;507;p55"/>
            <p:cNvSpPr txBox="1"/>
            <p:nvPr/>
          </p:nvSpPr>
          <p:spPr>
            <a:xfrm>
              <a:off x="5805188" y="3965912"/>
              <a:ext cx="1890900" cy="3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7019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900">
                  <a:solidFill>
                    <a:srgbClr val="D92D20"/>
                  </a:solidFill>
                  <a:latin typeface="Open Sans"/>
                  <a:ea typeface="Open Sans"/>
                  <a:cs typeface="Open Sans"/>
                  <a:sym typeface="Open Sans"/>
                </a:rPr>
                <a:t>huynt@fullstackdatascience.com</a:t>
              </a:r>
              <a:endParaRPr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17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D92D2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508" name="Google Shape;508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9600" y="3294425"/>
            <a:ext cx="1292100" cy="1292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Git and GitHub </a:t>
            </a:r>
            <a:r>
              <a:rPr b="1" lang="en" sz="2500">
                <a:solidFill>
                  <a:schemeClr val="dk1"/>
                </a:solidFill>
              </a:rPr>
              <a:t>Example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28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702" y="736848"/>
            <a:ext cx="6625700" cy="3981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Git and GitHub Installation Guide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191" name="Google Shape;191;p29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29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193" name="Google Shape;193;p29"/>
          <p:cNvSpPr txBox="1"/>
          <p:nvPr/>
        </p:nvSpPr>
        <p:spPr>
          <a:xfrm>
            <a:off x="457200" y="653325"/>
            <a:ext cx="70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1. Download</a:t>
            </a:r>
            <a:r>
              <a:rPr b="1" lang="en" sz="1200">
                <a:solidFill>
                  <a:schemeClr val="dk1"/>
                </a:solidFill>
              </a:rPr>
              <a:t> install File</a:t>
            </a:r>
            <a:endParaRPr b="1" sz="1200"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175" y="1287760"/>
            <a:ext cx="4188575" cy="29266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5" name="Google Shape;195;p29"/>
          <p:cNvSpPr/>
          <p:nvPr/>
        </p:nvSpPr>
        <p:spPr>
          <a:xfrm>
            <a:off x="5115250" y="2658688"/>
            <a:ext cx="4032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9543" y="2596975"/>
            <a:ext cx="3310331" cy="3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Git and GitHub Installation Guide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30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204" name="Google Shape;204;p30"/>
          <p:cNvSpPr txBox="1"/>
          <p:nvPr/>
        </p:nvSpPr>
        <p:spPr>
          <a:xfrm>
            <a:off x="457200" y="653325"/>
            <a:ext cx="70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2. Connect Git and Github</a:t>
            </a:r>
            <a:endParaRPr b="1" sz="1200"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164950"/>
            <a:ext cx="6924902" cy="339144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/>
          <p:nvPr/>
        </p:nvSpPr>
        <p:spPr>
          <a:xfrm>
            <a:off x="6356600" y="1678900"/>
            <a:ext cx="485100" cy="252300"/>
          </a:xfrm>
          <a:prstGeom prst="rect">
            <a:avLst/>
          </a:prstGeom>
          <a:noFill/>
          <a:ln cap="flat" cmpd="sng" w="9525">
            <a:solidFill>
              <a:srgbClr val="F5F5F5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Git and GitHub Installation Guide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12" name="Google Shape;212;p31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31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214" name="Google Shape;214;p31"/>
          <p:cNvSpPr txBox="1"/>
          <p:nvPr/>
        </p:nvSpPr>
        <p:spPr>
          <a:xfrm>
            <a:off x="457200" y="653325"/>
            <a:ext cx="70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2. Connect Git and Github</a:t>
            </a:r>
            <a:endParaRPr b="1" sz="1200"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950" y="1022625"/>
            <a:ext cx="3255374" cy="40044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6" name="Google Shape;216;p31"/>
          <p:cNvSpPr/>
          <p:nvPr/>
        </p:nvSpPr>
        <p:spPr>
          <a:xfrm>
            <a:off x="1424475" y="1662925"/>
            <a:ext cx="933000" cy="369300"/>
          </a:xfrm>
          <a:prstGeom prst="rect">
            <a:avLst/>
          </a:prstGeom>
          <a:noFill/>
          <a:ln cap="flat" cmpd="sng" w="9525">
            <a:solidFill>
              <a:srgbClr val="F5F5F5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770325" y="2552750"/>
            <a:ext cx="2486100" cy="307800"/>
          </a:xfrm>
          <a:prstGeom prst="rect">
            <a:avLst/>
          </a:prstGeom>
          <a:noFill/>
          <a:ln cap="flat" cmpd="sng" w="9525">
            <a:solidFill>
              <a:srgbClr val="F5F5F5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770325" y="3107950"/>
            <a:ext cx="2486100" cy="307800"/>
          </a:xfrm>
          <a:prstGeom prst="rect">
            <a:avLst/>
          </a:prstGeom>
          <a:noFill/>
          <a:ln cap="flat" cmpd="sng" w="9525">
            <a:solidFill>
              <a:srgbClr val="F5F5F5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3301900" y="4747125"/>
            <a:ext cx="651600" cy="245400"/>
          </a:xfrm>
          <a:prstGeom prst="rect">
            <a:avLst/>
          </a:prstGeom>
          <a:noFill/>
          <a:ln cap="flat" cmpd="sng" w="9525">
            <a:solidFill>
              <a:srgbClr val="F5F5F5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4145475" y="2675738"/>
            <a:ext cx="4032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9699" y="1873888"/>
            <a:ext cx="4335022" cy="18986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Git and GitHub Installation Guide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27" name="Google Shape;227;p32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32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229" name="Google Shape;229;p32"/>
          <p:cNvSpPr txBox="1"/>
          <p:nvPr/>
        </p:nvSpPr>
        <p:spPr>
          <a:xfrm>
            <a:off x="457200" y="653325"/>
            <a:ext cx="70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</a:t>
            </a:r>
            <a:r>
              <a:rPr b="1" lang="en" sz="1200">
                <a:solidFill>
                  <a:schemeClr val="dk1"/>
                </a:solidFill>
              </a:rPr>
              <a:t>. </a:t>
            </a:r>
            <a:r>
              <a:rPr b="1" lang="en" sz="1200">
                <a:solidFill>
                  <a:schemeClr val="dk1"/>
                </a:solidFill>
              </a:rPr>
              <a:t>Clone remote repo to local repo</a:t>
            </a:r>
            <a:endParaRPr b="1" sz="1200"/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175025"/>
            <a:ext cx="7437750" cy="357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/>
          <p:nvPr/>
        </p:nvSpPr>
        <p:spPr>
          <a:xfrm>
            <a:off x="4904375" y="2474200"/>
            <a:ext cx="3236100" cy="1060800"/>
          </a:xfrm>
          <a:prstGeom prst="rect">
            <a:avLst/>
          </a:prstGeom>
          <a:noFill/>
          <a:ln cap="flat" cmpd="sng" w="9525">
            <a:solidFill>
              <a:srgbClr val="F5F5F5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/>
        </p:nvSpPr>
        <p:spPr>
          <a:xfrm>
            <a:off x="533400" y="203205"/>
            <a:ext cx="716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Git and GitHub Installation Guide</a:t>
            </a:r>
            <a:endParaRPr b="1" sz="2500">
              <a:latin typeface="Bricolage Grotesque"/>
              <a:ea typeface="Bricolage Grotesque"/>
              <a:cs typeface="Bricolage Grotesque"/>
              <a:sym typeface="Bricolage Grotesque"/>
            </a:endParaRPr>
          </a:p>
        </p:txBody>
      </p:sp>
      <p:sp>
        <p:nvSpPr>
          <p:cNvPr id="237" name="Google Shape;237;p33"/>
          <p:cNvSpPr/>
          <p:nvPr/>
        </p:nvSpPr>
        <p:spPr>
          <a:xfrm>
            <a:off x="7735588" y="209550"/>
            <a:ext cx="894062" cy="318611"/>
          </a:xfrm>
          <a:custGeom>
            <a:rect b="b" l="l" r="r" t="t"/>
            <a:pathLst>
              <a:path extrusionOk="0" h="637222" w="1788124">
                <a:moveTo>
                  <a:pt x="0" y="0"/>
                </a:moveTo>
                <a:lnTo>
                  <a:pt x="1788124" y="0"/>
                </a:lnTo>
                <a:lnTo>
                  <a:pt x="1788124" y="637222"/>
                </a:lnTo>
                <a:lnTo>
                  <a:pt x="0" y="63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33"/>
          <p:cNvSpPr txBox="1"/>
          <p:nvPr/>
        </p:nvSpPr>
        <p:spPr>
          <a:xfrm>
            <a:off x="8624146" y="4794717"/>
            <a:ext cx="31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B4B4D"/>
                </a:solidFill>
              </a:rPr>
              <a:t>5</a:t>
            </a:r>
            <a:endParaRPr sz="700"/>
          </a:p>
        </p:txBody>
      </p:sp>
      <p:sp>
        <p:nvSpPr>
          <p:cNvPr id="239" name="Google Shape;239;p33"/>
          <p:cNvSpPr txBox="1"/>
          <p:nvPr/>
        </p:nvSpPr>
        <p:spPr>
          <a:xfrm>
            <a:off x="457200" y="653325"/>
            <a:ext cx="700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3. Clone remote repo to local</a:t>
            </a:r>
            <a:endParaRPr b="1" sz="1200"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0" y="1012550"/>
            <a:ext cx="6914550" cy="2417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41" name="Google Shape;241;p33"/>
          <p:cNvCxnSpPr/>
          <p:nvPr/>
        </p:nvCxnSpPr>
        <p:spPr>
          <a:xfrm>
            <a:off x="4232250" y="2808400"/>
            <a:ext cx="3279600" cy="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2" name="Google Shape;2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4703" y="3706700"/>
            <a:ext cx="1712675" cy="1317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3" name="Google Shape;243;p33"/>
          <p:cNvSpPr/>
          <p:nvPr/>
        </p:nvSpPr>
        <p:spPr>
          <a:xfrm>
            <a:off x="3404700" y="4272813"/>
            <a:ext cx="403200" cy="18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